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38.xml" ContentType="application/vnd.openxmlformats-officedocument.presentationml.tags+xml"/>
  <Override PartName="/ppt/slideLayouts/slideLayout113.xml" ContentType="application/vnd.openxmlformats-officedocument.presentationml.slideLayout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slideLayouts/slideLayout102.xml" ContentType="application/vnd.openxmlformats-officedocument.presentationml.slideLayout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heme/theme21.xml" ContentType="application/vnd.openxmlformats-officedocument.theme+xml"/>
  <Override PartName="/ppt/theme/theme10.xml" ContentType="application/vnd.openxmlformats-officedocument.theme+xml"/>
  <Override PartName="/ppt/tags/tag30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Layouts/slideLayout129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tags/tag68.xml" ContentType="application/vnd.openxmlformats-officedocument.presentationml.tags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heme/theme15.xml" ContentType="application/vnd.openxmlformats-officedocument.theme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131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ags/tag87.xml" ContentType="application/vnd.openxmlformats-officedocument.presentationml.tags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Layouts/slideLayout104.xml" ContentType="application/vnd.openxmlformats-officedocument.presentationml.slideLayout+xml"/>
  <Override PartName="/ppt/tags/tag76.xml" ContentType="application/vnd.openxmlformats-officedocument.presentationml.tags+xml"/>
  <Override PartName="/ppt/slideLayouts/slideLayout140.xml" ContentType="application/vnd.openxmlformats-officedocument.presentationml.slideLayout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slideMasters/slideMaster13.xml" ContentType="application/vnd.openxmlformats-officedocument.presentationml.slideMaster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Layouts/slideLayout78.xml" ContentType="application/vnd.openxmlformats-officedocument.presentationml.slideLayout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59.xml" ContentType="application/vnd.openxmlformats-officedocument.presentationml.tags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slideLayouts/slideLayout101.xml" ContentType="application/vnd.openxmlformats-officedocument.presentationml.slideLayout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heme/theme17.xml" ContentType="application/vnd.openxmlformats-officedocument.theme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slideLayouts/slideLayout97.xml" ContentType="application/vnd.openxmlformats-officedocument.presentationml.slideLayout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slideLayouts/slideLayout139.xml" ContentType="application/vnd.openxmlformats-officedocument.presentationml.slideLayout+xml"/>
  <Override PartName="/ppt/tags/tag191.xml" ContentType="application/vnd.openxmlformats-officedocument.presentationml.tags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142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slideLayouts/slideLayout120.xml" ContentType="application/vnd.openxmlformats-officedocument.presentationml.slideLayout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heme/theme14.xml" ContentType="application/vnd.openxmlformats-officedocument.theme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Layouts/slideLayout58.xml" ContentType="application/vnd.openxmlformats-officedocument.presentationml.slideLayout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130.xml" ContentType="application/vnd.openxmlformats-officedocument.presentationml.tags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9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ppt/slideLayouts/slideLayout103.xml" ContentType="application/vnd.openxmlformats-officedocument.presentationml.slideLayout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heme/theme19.xml" ContentType="application/vnd.openxmlformats-officedocument.them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slideLayouts/slideLayout99.xml" ContentType="application/vnd.openxmlformats-officedocument.presentationml.slideLayout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ags/tag10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ags/tag132.xml" ContentType="application/vnd.openxmlformats-officedocument.presentationml.tags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slideLayouts/slideLayout130.xml" ContentType="application/vnd.openxmlformats-officedocument.presentationml.slideLayout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2.xml" ContentType="application/vnd.openxmlformats-officedocument.presentationml.tags+xml"/>
  <Override PartName="/ppt/theme/theme13.xml" ContentType="application/vnd.openxmlformats-officedocument.theme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11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8" r:id="rId1"/>
    <p:sldMasterId id="2147484466" r:id="rId2"/>
    <p:sldMasterId id="2147485618" r:id="rId3"/>
    <p:sldMasterId id="2147485803" r:id="rId4"/>
    <p:sldMasterId id="2147485846" r:id="rId5"/>
    <p:sldMasterId id="2147485967" r:id="rId6"/>
    <p:sldMasterId id="2147486177" r:id="rId7"/>
    <p:sldMasterId id="2147486183" r:id="rId8"/>
    <p:sldMasterId id="2147486189" r:id="rId9"/>
    <p:sldMasterId id="2147486201" r:id="rId10"/>
    <p:sldMasterId id="2147486213" r:id="rId11"/>
    <p:sldMasterId id="2147486225" r:id="rId12"/>
    <p:sldMasterId id="2147486236" r:id="rId13"/>
    <p:sldMasterId id="2147486248" r:id="rId14"/>
    <p:sldMasterId id="2147486254" r:id="rId15"/>
    <p:sldMasterId id="2147486265" r:id="rId16"/>
    <p:sldMasterId id="2147486289" r:id="rId17"/>
    <p:sldMasterId id="2147486883" r:id="rId18"/>
    <p:sldMasterId id="2147488011" r:id="rId19"/>
    <p:sldMasterId id="2147488017" r:id="rId20"/>
  </p:sldMasterIdLst>
  <p:notesMasterIdLst>
    <p:notesMasterId r:id="rId28"/>
  </p:notesMasterIdLst>
  <p:handoutMasterIdLst>
    <p:handoutMasterId r:id="rId29"/>
  </p:handoutMasterIdLst>
  <p:sldIdLst>
    <p:sldId id="1349" r:id="rId21"/>
    <p:sldId id="1300" r:id="rId22"/>
    <p:sldId id="1346" r:id="rId23"/>
    <p:sldId id="1347" r:id="rId24"/>
    <p:sldId id="1350" r:id="rId25"/>
    <p:sldId id="1351" r:id="rId26"/>
    <p:sldId id="1352" r:id="rId27"/>
  </p:sldIdLst>
  <p:sldSz cx="9906000" cy="6858000" type="A4"/>
  <p:notesSz cx="6797675" cy="9928225"/>
  <p:custDataLst>
    <p:tags r:id="rId3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27038" indent="2698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57250" indent="53975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87463" indent="80963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716088" indent="10953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533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0F00"/>
    <a:srgbClr val="A50021"/>
    <a:srgbClr val="D11B0D"/>
    <a:srgbClr val="FF0000"/>
    <a:srgbClr val="FFFF00"/>
    <a:srgbClr val="FB6A5B"/>
    <a:srgbClr val="EB7D05"/>
    <a:srgbClr val="66FF33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9821" autoAdjust="0"/>
  </p:normalViewPr>
  <p:slideViewPr>
    <p:cSldViewPr snapToGrid="0" showGuides="1">
      <p:cViewPr varScale="1">
        <p:scale>
          <a:sx n="86" d="100"/>
          <a:sy n="86" d="100"/>
        </p:scale>
        <p:origin x="-738" y="-78"/>
      </p:cViewPr>
      <p:guideLst>
        <p:guide orient="horz" pos="3533"/>
        <p:guide pos="6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-2172" y="-90"/>
      </p:cViewPr>
      <p:guideLst>
        <p:guide orient="horz" pos="3128"/>
        <p:guide pos="2142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2E2971-83ED-4034-911A-5DD47F770E3E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38E641-E515-426B-B62F-7FE101C295C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9613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3AB41E-8992-4304-9F04-0B67F7879474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737" tIns="67870" rIns="135737" bIns="6787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F8D9AAC-F1EB-4597-9BF4-9DDB495570C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20236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492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189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7887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7586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4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5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6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7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tags" Target="../tags/tag18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ags" Target="../tags/tag5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ags" Target="../tags/tag6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6CEAA91-BBA3-446D-B32D-BEB59B3E135C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49B40FB-DE6D-4BAD-92A9-390E4F6ACC9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56678-202A-488B-AF5C-EA39631BD3C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4363"/>
            <a:ext cx="1350963" cy="128587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9513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1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</p:nvPr>
        </p:nvSpPr>
        <p:spPr>
          <a:xfrm>
            <a:off x="522317" y="1952513"/>
            <a:ext cx="8861367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8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</p:nvPr>
        </p:nvSpPr>
        <p:spPr>
          <a:xfrm>
            <a:off x="522316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</p:nvPr>
        </p:nvSpPr>
        <p:spPr>
          <a:xfrm>
            <a:off x="5025043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5856547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"/>
          <p:cNvSpPr>
            <a:spLocks noChangeShapeType="1"/>
          </p:cNvSpPr>
          <p:nvPr userDrawn="1"/>
        </p:nvSpPr>
        <p:spPr bwMode="auto">
          <a:xfrm flipH="1" flipV="1">
            <a:off x="2228044" y="669701"/>
            <a:ext cx="7309655" cy="16099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latin typeface="Verdana" pitchFamily="34" charset="0"/>
              <a:cs typeface="Times New Roman" charset="0"/>
            </a:endParaRPr>
          </a:p>
        </p:txBody>
      </p:sp>
      <p:pic>
        <p:nvPicPr>
          <p:cNvPr id="5" name="Immagine 4" descr="C:\Documents and Settings\ECONOMATO\Desktop\Comunita\Richiesta economica scuola\Richiesta economica giugno 2014\loghi\IPS_LOGO.gif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911"/>
            <a:ext cx="21240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14508" y="193085"/>
            <a:ext cx="2747010" cy="41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SSML Istituto Universitario Carlo Bo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859486" y="140834"/>
            <a:ext cx="16764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528233" y="1952513"/>
            <a:ext cx="5853545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6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1952513"/>
            <a:ext cx="4358640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3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</p:nvPr>
        </p:nvSpPr>
        <p:spPr>
          <a:xfrm>
            <a:off x="3530137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8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6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7" y="1952513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3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7" y="3969572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11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2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3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4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3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525447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528954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522315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525447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528954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5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8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7486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7" name="Section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7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Appendix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841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6" name="Appendix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A32020"/>
              </a:solidFill>
              <a:latin typeface="Georgia"/>
            </a:endParaRPr>
          </a:p>
        </p:txBody>
      </p:sp>
      <p:sp>
        <p:nvSpPr>
          <p:cNvPr id="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6" y="100852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5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6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7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241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101531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9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/>
          </p:nvPr>
        </p:nvSpPr>
        <p:spPr>
          <a:xfrm>
            <a:off x="522316" y="4098664"/>
            <a:ext cx="1203729" cy="1141490"/>
          </a:xfrm>
        </p:spPr>
        <p:txBody>
          <a:bodyPr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fidentiality stamp"/>
          <p:cNvSpPr txBox="1"/>
          <p:nvPr>
            <p:custDataLst>
              <p:tags r:id="rId1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" name="Draft stamp"/>
          <p:cNvSpPr txBox="1"/>
          <p:nvPr>
            <p:custDataLst>
              <p:tags r:id="rId2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6" name="Report Date"/>
          <p:cNvSpPr txBox="1"/>
          <p:nvPr>
            <p:custDataLst>
              <p:tags r:id="rId3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7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Frame Line"/>
          <p:cNvCxnSpPr/>
          <p:nvPr userDrawn="1"/>
        </p:nvCxnSpPr>
        <p:spPr bwMode="black">
          <a:xfrm flipV="1">
            <a:off x="1876425" y="1012825"/>
            <a:ext cx="7504113" cy="127000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black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black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E4F6507-6E26-44F5-9C40-CCE0217C161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771A643-3D4E-478F-B76D-85DB73D42D5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A0CA358-48C7-4675-8AC0-6582F7CD1D6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5679D38-5D58-42C9-8FB7-52A3EABBF1A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A1455C6-9598-4693-9026-0A01B40DBCB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B07487A-D5E5-410A-9A06-AE044474643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BC53118C-6F68-4DC8-ABA7-D7926B7273AD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19FABC43-2942-41C1-A0E9-3BCC6EB48495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FAF5D773-0187-487B-850E-308B092C139E}" type="slidenum">
              <a:rPr lang="en-GB" sz="800" b="0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BB56A985-8D7B-4FE4-B510-AEB0FAC0382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28CCDDEC-BFD1-48B4-87E6-D09DAC426A7F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D4624443-1733-47F8-AE3D-53A58D664D22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02C2731-18E8-4784-AC4D-B3037CA1E9C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0A7BF9-DA72-4F09-A21B-2C0B29E3944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8AC7DBF-AED0-4AFD-8EB1-D28E046B68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EB0A15-A6E3-4321-82EC-F3C310EBF72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2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7170C9-95E1-4542-AB01-3C284DDC82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FF183AE-72D0-41E3-B09C-BEEEAB89089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94C1638-C1D5-4D90-9657-B3DEBB6ED6B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E864C7-1E9E-4E2D-B4F6-82581B86F3A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11B5D9C-D457-4746-98DF-4CF57D54916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3F218B-120A-437C-BCB0-9A9E936CBC1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ags" Target="../tags/tag2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ags" Target="../tags/tag3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ags" Target="../tags/tag5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tags" Target="../tags/tag49.xml"/><Relationship Id="rId5" Type="http://schemas.openxmlformats.org/officeDocument/2006/relationships/slideLayout" Target="../slideLayouts/slideLayout7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5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tags" Target="../tags/tag62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tags" Target="../tags/tag61.xml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ags" Target="../tags/tag66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tags" Target="../tags/tag65.xml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tags" Target="../tags/tag73.xml"/><Relationship Id="rId3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tags" Target="../tags/tag7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tags" Target="../tags/tag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tags" Target="../tags/tag186.xml"/><Relationship Id="rId5" Type="http://schemas.openxmlformats.org/officeDocument/2006/relationships/slideLayout" Target="../slideLayouts/slideLayout133.xml"/><Relationship Id="rId10" Type="http://schemas.openxmlformats.org/officeDocument/2006/relationships/tags" Target="../tags/tag185.xml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7" Type="http://schemas.openxmlformats.org/officeDocument/2006/relationships/tags" Target="../tags/tag19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tags" Target="../tags/tag192.xml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1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ags" Target="../tags/tag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ags" Target="../tags/tag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ags" Target="../tags/tag1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ags" Target="../tags/tag14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ags" Target="../tags/tag2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ags" Target="../tags/tag20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ags" Target="../tags/tag2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379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C3777821-F939-4C87-B011-45C240A8879D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98" r:id="rId1"/>
    <p:sldLayoutId id="2147491562" r:id="rId2"/>
    <p:sldLayoutId id="2147491563" r:id="rId3"/>
    <p:sldLayoutId id="2147491564" r:id="rId4"/>
    <p:sldLayoutId id="2147491565" r:id="rId5"/>
    <p:sldLayoutId id="2147491566" r:id="rId6"/>
    <p:sldLayoutId id="2147491567" r:id="rId7"/>
    <p:sldLayoutId id="2147491699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608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0D7AB6E-7B16-4D94-90DF-2DF85BB30017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5" r:id="rId1"/>
    <p:sldLayoutId id="2147491634" r:id="rId2"/>
    <p:sldLayoutId id="2147491635" r:id="rId3"/>
    <p:sldLayoutId id="2147491636" r:id="rId4"/>
    <p:sldLayoutId id="2147491637" r:id="rId5"/>
    <p:sldLayoutId id="2147491638" r:id="rId6"/>
    <p:sldLayoutId id="2147491639" r:id="rId7"/>
    <p:sldLayoutId id="2147491716" r:id="rId8"/>
    <p:sldLayoutId id="2147491717" r:id="rId9"/>
    <p:sldLayoutId id="214749164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7107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D517A01-D98E-4806-8583-9A8235BDDE2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8" r:id="rId1"/>
    <p:sldLayoutId id="2147491641" r:id="rId2"/>
    <p:sldLayoutId id="2147491642" r:id="rId3"/>
    <p:sldLayoutId id="2147491643" r:id="rId4"/>
    <p:sldLayoutId id="2147491644" r:id="rId5"/>
    <p:sldLayoutId id="2147491645" r:id="rId6"/>
    <p:sldLayoutId id="2147491646" r:id="rId7"/>
    <p:sldLayoutId id="2147491719" r:id="rId8"/>
    <p:sldLayoutId id="2147491720" r:id="rId9"/>
    <p:sldLayoutId id="2147491647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813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BFF63A0-5DAF-4041-AF8B-D67D722C466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1" r:id="rId1"/>
    <p:sldLayoutId id="2147491648" r:id="rId2"/>
    <p:sldLayoutId id="2147491649" r:id="rId3"/>
    <p:sldLayoutId id="2147491650" r:id="rId4"/>
    <p:sldLayoutId id="2147491651" r:id="rId5"/>
    <p:sldLayoutId id="2147491652" r:id="rId6"/>
    <p:sldLayoutId id="2147491653" r:id="rId7"/>
    <p:sldLayoutId id="2147491722" r:id="rId8"/>
    <p:sldLayoutId id="2147491723" r:id="rId9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915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43746B5-35A8-4A50-B997-A2255FA430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4" r:id="rId1"/>
    <p:sldLayoutId id="2147491654" r:id="rId2"/>
    <p:sldLayoutId id="2147491655" r:id="rId3"/>
    <p:sldLayoutId id="2147491656" r:id="rId4"/>
    <p:sldLayoutId id="2147491657" r:id="rId5"/>
    <p:sldLayoutId id="2147491658" r:id="rId6"/>
    <p:sldLayoutId id="2147491659" r:id="rId7"/>
    <p:sldLayoutId id="2147491725" r:id="rId8"/>
    <p:sldLayoutId id="2147491726" r:id="rId9"/>
    <p:sldLayoutId id="214749166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2F37082-D1C3-4AE5-9D99-B9D6CDF1D08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61" r:id="rId1"/>
    <p:sldLayoutId id="2147491662" r:id="rId2"/>
    <p:sldLayoutId id="2147491663" r:id="rId3"/>
    <p:sldLayoutId id="214749172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120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32569C3-601E-437F-9F4C-3D88D2E9BA18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8" r:id="rId1"/>
    <p:sldLayoutId id="2147491664" r:id="rId2"/>
    <p:sldLayoutId id="2147491665" r:id="rId3"/>
    <p:sldLayoutId id="2147491666" r:id="rId4"/>
    <p:sldLayoutId id="2147491667" r:id="rId5"/>
    <p:sldLayoutId id="2147491668" r:id="rId6"/>
    <p:sldLayoutId id="2147491669" r:id="rId7"/>
    <p:sldLayoutId id="2147491729" r:id="rId8"/>
    <p:sldLayoutId id="2147491730" r:id="rId9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id" hidden="1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522288" y="604838"/>
            <a:ext cx="8861425" cy="5922962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072"/>
              <a:ext cx="8997696" cy="613424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2721"/>
              <a:ext cx="8997696" cy="913841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2215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53667" fontAlgn="auto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it-IT" sz="1300" b="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2235" name="Group 600" hidden="1"/>
            <p:cNvGrpSpPr>
              <a:grpSpLocks/>
            </p:cNvGrpSpPr>
            <p:nvPr userDrawn="1"/>
          </p:nvGrpSpPr>
          <p:grpSpPr bwMode="auto"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310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829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1736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926" y="6015941"/>
                <a:ext cx="1371738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6833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5941"/>
                <a:ext cx="1371737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6" name="Group 500" hidden="1"/>
            <p:cNvGrpSpPr>
              <a:grpSpLocks/>
            </p:cNvGrpSpPr>
            <p:nvPr userDrawn="1"/>
          </p:nvGrpSpPr>
          <p:grpSpPr bwMode="auto"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310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829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1736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926" y="5258605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6833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8605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7" name="Group 400" hidden="1"/>
            <p:cNvGrpSpPr>
              <a:grpSpLocks/>
            </p:cNvGrpSpPr>
            <p:nvPr userDrawn="1"/>
          </p:nvGrpSpPr>
          <p:grpSpPr bwMode="auto"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310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829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1736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926" y="449946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6833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946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8" name="Group 300" hidden="1"/>
            <p:cNvGrpSpPr>
              <a:grpSpLocks/>
            </p:cNvGrpSpPr>
            <p:nvPr userDrawn="1"/>
          </p:nvGrpSpPr>
          <p:grpSpPr bwMode="auto"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310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829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1736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926" y="373133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6833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133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9" name="Group 200" hidden="1"/>
            <p:cNvGrpSpPr>
              <a:grpSpLocks/>
            </p:cNvGrpSpPr>
            <p:nvPr userDrawn="1"/>
          </p:nvGrpSpPr>
          <p:grpSpPr bwMode="auto"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310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829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1736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926" y="2972201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6833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2201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40" name="Group 100" hidden="1"/>
            <p:cNvGrpSpPr>
              <a:grpSpLocks/>
            </p:cNvGrpSpPr>
            <p:nvPr userDrawn="1"/>
          </p:nvGrpSpPr>
          <p:grpSpPr bwMode="auto"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310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829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1736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926" y="2213066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6833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3066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</p:grpSp>
      <p:sp>
        <p:nvSpPr>
          <p:cNvPr id="52227" name="Title Placeholder 1"/>
          <p:cNvSpPr>
            <a:spLocks noGrp="1"/>
          </p:cNvSpPr>
          <p:nvPr>
            <p:ph type="title"/>
          </p:nvPr>
        </p:nvSpPr>
        <p:spPr bwMode="auto">
          <a:xfrm>
            <a:off x="522288" y="1008063"/>
            <a:ext cx="8861425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5463" y="1949450"/>
            <a:ext cx="8861425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25463" y="6229350"/>
            <a:ext cx="25463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8975" y="6229350"/>
            <a:ext cx="34480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" name="McK Date"/>
          <p:cNvSpPr txBox="1">
            <a:spLocks noChangeArrowheads="1"/>
          </p:cNvSpPr>
          <p:nvPr userDrawn="1">
            <p:custDataLst>
              <p:tags r:id="rId2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C09CE24-9F03-4D8E-9859-609F660B28B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7" name="McK Date"/>
          <p:cNvSpPr txBox="1">
            <a:spLocks noChangeArrowheads="1"/>
          </p:cNvSpPr>
          <p:nvPr userDrawn="1">
            <p:custDataLst>
              <p:tags r:id="rId2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31" r:id="rId1"/>
    <p:sldLayoutId id="2147491732" r:id="rId2"/>
    <p:sldLayoutId id="2147491733" r:id="rId3"/>
    <p:sldLayoutId id="2147491734" r:id="rId4"/>
    <p:sldLayoutId id="2147491735" r:id="rId5"/>
    <p:sldLayoutId id="2147491736" r:id="rId6"/>
    <p:sldLayoutId id="2147491737" r:id="rId7"/>
    <p:sldLayoutId id="2147491738" r:id="rId8"/>
    <p:sldLayoutId id="2147491739" r:id="rId9"/>
    <p:sldLayoutId id="2147491740" r:id="rId10"/>
    <p:sldLayoutId id="2147491741" r:id="rId11"/>
    <p:sldLayoutId id="2147491742" r:id="rId12"/>
    <p:sldLayoutId id="2147491743" r:id="rId13"/>
    <p:sldLayoutId id="2147491744" r:id="rId14"/>
    <p:sldLayoutId id="2147491745" r:id="rId15"/>
    <p:sldLayoutId id="2147491746" r:id="rId16"/>
    <p:sldLayoutId id="2147491747" r:id="rId17"/>
    <p:sldLayoutId id="2147491748" r:id="rId18"/>
    <p:sldLayoutId id="2147491749" r:id="rId19"/>
    <p:sldLayoutId id="2147491750" r:id="rId20"/>
    <p:sldLayoutId id="2147491751" r:id="rId21"/>
    <p:sldLayoutId id="2147491752" r:id="rId22"/>
    <p:sldLayoutId id="2147491753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9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6302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87338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74675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-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62013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◦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149350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›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87339" marR="0" indent="-287339" algn="l" defTabSz="95779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74678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62017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940"/>
        </a:spcAft>
        <a:buFont typeface="Arial" pitchFamily="34" charset="0"/>
        <a:buNone/>
        <a:defRPr sz="19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9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94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92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9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89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18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325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D87EEEC-5C27-40AE-AF84-9D058A96937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54" r:id="rId1"/>
    <p:sldLayoutId id="2147491670" r:id="rId2"/>
    <p:sldLayoutId id="2147491671" r:id="rId3"/>
    <p:sldLayoutId id="2147491672" r:id="rId4"/>
    <p:sldLayoutId id="2147491673" r:id="rId5"/>
    <p:sldLayoutId id="2147491674" r:id="rId6"/>
    <p:sldLayoutId id="2147491675" r:id="rId7"/>
    <p:sldLayoutId id="2147491755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81CA1BF-BD4C-4F06-B0B2-9B8F59ABE65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76" r:id="rId1"/>
    <p:sldLayoutId id="2147491677" r:id="rId2"/>
    <p:sldLayoutId id="21474916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D0D583F-F030-475E-B072-DD3021B068C4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0" r:id="rId1"/>
    <p:sldLayoutId id="2147491681" r:id="rId2"/>
    <p:sldLayoutId id="2147491682" r:id="rId3"/>
    <p:sldLayoutId id="214749168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F034430-90CB-4940-850C-436285427B55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69" r:id="rId1"/>
    <p:sldLayoutId id="2147491570" r:id="rId2"/>
    <p:sldLayoutId id="2147491700" r:id="rId3"/>
    <p:sldLayoutId id="214749157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8DD71-1807-4727-97DC-46208373816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4" r:id="rId1"/>
    <p:sldLayoutId id="2147491685" r:id="rId2"/>
    <p:sldLayoutId id="214749168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8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AE433BAC-65E4-40FA-A70F-CF44E7B2BFB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1" r:id="rId1"/>
    <p:sldLayoutId id="2147491573" r:id="rId2"/>
    <p:sldLayoutId id="2147491574" r:id="rId3"/>
    <p:sldLayoutId id="2147491575" r:id="rId4"/>
    <p:sldLayoutId id="2147491576" r:id="rId5"/>
    <p:sldLayoutId id="2147491577" r:id="rId6"/>
    <p:sldLayoutId id="2147491578" r:id="rId7"/>
    <p:sldLayoutId id="2147491702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BBCCDC7-420A-4A11-9CE8-982FD495E36B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79" r:id="rId1"/>
    <p:sldLayoutId id="2147491580" r:id="rId2"/>
    <p:sldLayoutId id="214749158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789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9BB258C-D283-4F46-81BB-4F41E286FB6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3" r:id="rId1"/>
    <p:sldLayoutId id="2147491582" r:id="rId2"/>
    <p:sldLayoutId id="2147491583" r:id="rId3"/>
    <p:sldLayoutId id="2147491584" r:id="rId4"/>
    <p:sldLayoutId id="2147491585" r:id="rId5"/>
    <p:sldLayoutId id="2147491586" r:id="rId6"/>
    <p:sldLayoutId id="2147491587" r:id="rId7"/>
    <p:sldLayoutId id="2147491704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D060906-E898-4877-9F6A-6FA1678F7750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5" r:id="rId1"/>
    <p:sldLayoutId id="2147491706" r:id="rId2"/>
    <p:sldLayoutId id="2147491708" r:id="rId3"/>
    <p:sldLayoutId id="214749158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84D2441-A09B-4AB7-8F2E-F6090B0A789F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22" r:id="rId1"/>
    <p:sldLayoutId id="2147491623" r:id="rId2"/>
    <p:sldLayoutId id="2147491624" r:id="rId3"/>
    <p:sldLayoutId id="214749170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4B1C1D8B-53D6-4CB1-B707-3D9F92E5E8E4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05B8CC0-1C6B-4126-901F-B7E2C4A78F6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0" r:id="rId1"/>
    <p:sldLayoutId id="2147491711" r:id="rId2"/>
    <p:sldLayoutId id="2147491625" r:id="rId3"/>
    <p:sldLayoutId id="2147491626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5059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1D3B6C-5BEA-45F2-A9F2-207C91AC50FF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2" r:id="rId1"/>
    <p:sldLayoutId id="2147491627" r:id="rId2"/>
    <p:sldLayoutId id="2147491628" r:id="rId3"/>
    <p:sldLayoutId id="2147491629" r:id="rId4"/>
    <p:sldLayoutId id="2147491630" r:id="rId5"/>
    <p:sldLayoutId id="2147491631" r:id="rId6"/>
    <p:sldLayoutId id="2147491632" r:id="rId7"/>
    <p:sldLayoutId id="2147491713" r:id="rId8"/>
    <p:sldLayoutId id="2147491714" r:id="rId9"/>
    <p:sldLayoutId id="2147491633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49417" y="6197600"/>
            <a:ext cx="51355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7188" marR="0" lvl="0" indent="-357188" defTabSz="955675" eaLnBrk="0" latinLnBrk="0" hangingPunct="0">
              <a:lnSpc>
                <a:spcPct val="9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000" kern="0" dirty="0" smtClean="0">
                <a:solidFill>
                  <a:schemeClr val="tx2"/>
                </a:solidFill>
              </a:rPr>
              <a:t>Bari,  Aprile 2016</a:t>
            </a:r>
          </a:p>
        </p:txBody>
      </p:sp>
      <p:pic>
        <p:nvPicPr>
          <p:cNvPr id="3" name="Picture 3" descr="C:\Users\ccamponeschi\AppData\Local\Temp\wz53cc\Visual SL\ind_man_glb_ho_431_lo.jpg"/>
          <p:cNvPicPr>
            <a:picLocks noChangeAspect="1" noChangeArrowheads="1"/>
          </p:cNvPicPr>
          <p:nvPr/>
        </p:nvPicPr>
        <p:blipFill>
          <a:blip r:embed="rId2" cstate="print"/>
          <a:srcRect r="16309"/>
          <a:stretch>
            <a:fillRect/>
          </a:stretch>
        </p:blipFill>
        <p:spPr bwMode="auto">
          <a:xfrm>
            <a:off x="5513388" y="1882775"/>
            <a:ext cx="41719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04788" y="2659063"/>
            <a:ext cx="63785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eaLnBrk="0" hangingPunct="0"/>
            <a:endParaRPr lang="it-IT" sz="1400" dirty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2000" dirty="0" smtClean="0">
                <a:solidFill>
                  <a:srgbClr val="A50021"/>
                </a:solidFill>
                <a:latin typeface="Verdana" pitchFamily="34" charset="0"/>
              </a:rPr>
              <a:t>Istituto Preziosissimo Sangue</a:t>
            </a:r>
          </a:p>
          <a:p>
            <a:pPr eaLnBrk="0" hangingPunct="0"/>
            <a:endParaRPr lang="it-IT" sz="2000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</a:p>
          <a:p>
            <a:pPr eaLnBrk="0" hangingPunct="0"/>
            <a:endParaRPr lang="it-IT" sz="1600" i="1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endParaRPr lang="it-IT" sz="1600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ttangolo 71"/>
          <p:cNvSpPr/>
          <p:nvPr/>
        </p:nvSpPr>
        <p:spPr>
          <a:xfrm>
            <a:off x="979715" y="1149531"/>
            <a:ext cx="849086" cy="41801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0834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904684" y="1646298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Età (in anni compiuti)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1209334" y="2038187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06372" y="204488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2136806" y="1999645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933845" y="20585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1222396" y="2313803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1006372" y="234662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ottotitolo 2"/>
          <p:cNvSpPr txBox="1">
            <a:spLocks/>
          </p:cNvSpPr>
          <p:nvPr/>
        </p:nvSpPr>
        <p:spPr>
          <a:xfrm>
            <a:off x="2149869" y="2353637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1933845" y="23603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ottotitolo 2"/>
          <p:cNvSpPr txBox="1">
            <a:spLocks/>
          </p:cNvSpPr>
          <p:nvPr/>
        </p:nvSpPr>
        <p:spPr>
          <a:xfrm>
            <a:off x="1222334" y="2615544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1006372" y="266142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261570" y="3272625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84914" y="3030797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2)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993294" y="33700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993294" y="368491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993294" y="397294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993294" y="42609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248515" y="5023650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897962" y="4703118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7" name="Ovale 26"/>
          <p:cNvSpPr/>
          <p:nvPr/>
        </p:nvSpPr>
        <p:spPr>
          <a:xfrm>
            <a:off x="1006367" y="507110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1006366" y="537289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006366" y="584445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e 30"/>
          <p:cNvSpPr/>
          <p:nvPr/>
        </p:nvSpPr>
        <p:spPr>
          <a:xfrm>
            <a:off x="2456341" y="510052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2456341" y="53885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2456341" y="58202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e 33"/>
          <p:cNvSpPr/>
          <p:nvPr/>
        </p:nvSpPr>
        <p:spPr>
          <a:xfrm>
            <a:off x="1006377" y="61455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2220685" y="770708"/>
            <a:ext cx="5032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I: INFORMAZIONI GENERALI GENITORI INTERVISTATI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2743199" y="5016138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39" name="Ovale 38"/>
          <p:cNvSpPr/>
          <p:nvPr/>
        </p:nvSpPr>
        <p:spPr>
          <a:xfrm>
            <a:off x="2465051" y="61770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Sottotitolo 2"/>
          <p:cNvSpPr txBox="1">
            <a:spLocks/>
          </p:cNvSpPr>
          <p:nvPr/>
        </p:nvSpPr>
        <p:spPr>
          <a:xfrm>
            <a:off x="5498456" y="1694196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Età (in anni compiuti)</a:t>
            </a:r>
          </a:p>
        </p:txBody>
      </p:sp>
      <p:sp>
        <p:nvSpPr>
          <p:cNvPr id="41" name="Sottotitolo 2"/>
          <p:cNvSpPr txBox="1">
            <a:spLocks/>
          </p:cNvSpPr>
          <p:nvPr/>
        </p:nvSpPr>
        <p:spPr>
          <a:xfrm>
            <a:off x="5803106" y="2086085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0144" y="2092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Sottotitolo 2"/>
          <p:cNvSpPr txBox="1">
            <a:spLocks/>
          </p:cNvSpPr>
          <p:nvPr/>
        </p:nvSpPr>
        <p:spPr>
          <a:xfrm>
            <a:off x="6730578" y="2047543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6527617" y="21064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Sottotitolo 2"/>
          <p:cNvSpPr txBox="1">
            <a:spLocks/>
          </p:cNvSpPr>
          <p:nvPr/>
        </p:nvSpPr>
        <p:spPr>
          <a:xfrm>
            <a:off x="5816168" y="2361701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00144" y="239452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Sottotitolo 2"/>
          <p:cNvSpPr txBox="1">
            <a:spLocks/>
          </p:cNvSpPr>
          <p:nvPr/>
        </p:nvSpPr>
        <p:spPr>
          <a:xfrm>
            <a:off x="6743641" y="2401535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6527617" y="24082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Sottotitolo 2"/>
          <p:cNvSpPr txBox="1">
            <a:spLocks/>
          </p:cNvSpPr>
          <p:nvPr/>
        </p:nvSpPr>
        <p:spPr>
          <a:xfrm>
            <a:off x="5816106" y="2663442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5600144" y="270932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5855342" y="3320523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5504812" y="3039506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5)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3" name="Ovale 52"/>
          <p:cNvSpPr/>
          <p:nvPr/>
        </p:nvSpPr>
        <p:spPr>
          <a:xfrm>
            <a:off x="5587066" y="34179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5587066" y="373281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e 54"/>
          <p:cNvSpPr/>
          <p:nvPr/>
        </p:nvSpPr>
        <p:spPr>
          <a:xfrm>
            <a:off x="5587066" y="40208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vale 55"/>
          <p:cNvSpPr/>
          <p:nvPr/>
        </p:nvSpPr>
        <p:spPr>
          <a:xfrm>
            <a:off x="5587066" y="43088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5842287" y="5071548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5491734" y="4751016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00139" y="511900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5600138" y="542079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5600138" y="58923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6971735" y="51484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Ovale 62"/>
          <p:cNvSpPr/>
          <p:nvPr/>
        </p:nvSpPr>
        <p:spPr>
          <a:xfrm>
            <a:off x="6971735" y="54364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e 63"/>
          <p:cNvSpPr/>
          <p:nvPr/>
        </p:nvSpPr>
        <p:spPr>
          <a:xfrm>
            <a:off x="6971735" y="58681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Ovale 64"/>
          <p:cNvSpPr/>
          <p:nvPr/>
        </p:nvSpPr>
        <p:spPr>
          <a:xfrm>
            <a:off x="5600149" y="61934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6980445" y="62249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CasellaDiTesto 66"/>
          <p:cNvSpPr txBox="1"/>
          <p:nvPr/>
        </p:nvSpPr>
        <p:spPr>
          <a:xfrm>
            <a:off x="7245529" y="5077099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1097279" y="1254035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PAPA’</a:t>
            </a:r>
          </a:p>
        </p:txBody>
      </p:sp>
      <p:sp>
        <p:nvSpPr>
          <p:cNvPr id="73" name="Rettangolo 72"/>
          <p:cNvSpPr/>
          <p:nvPr/>
        </p:nvSpPr>
        <p:spPr>
          <a:xfrm>
            <a:off x="5534297" y="1119051"/>
            <a:ext cx="966651" cy="48332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5651862" y="1223555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MAMMA</a:t>
            </a:r>
          </a:p>
        </p:txBody>
      </p:sp>
      <p:sp>
        <p:nvSpPr>
          <p:cNvPr id="68" name="CasellaDiTesto 67"/>
          <p:cNvSpPr txBox="1"/>
          <p:nvPr/>
        </p:nvSpPr>
        <p:spPr>
          <a:xfrm>
            <a:off x="8573975" y="738959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prima media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9331" y="1377691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7) Cosa </a:t>
            </a:r>
            <a:r>
              <a:rPr lang="it-IT" sz="1200" kern="0" dirty="0">
                <a:solidFill>
                  <a:schemeClr val="tx2"/>
                </a:solidFill>
              </a:rPr>
              <a:t>vi ha spinto inizialmente ad iscrivere </a:t>
            </a:r>
            <a:r>
              <a:rPr lang="it-IT" sz="1200" kern="0" dirty="0" smtClean="0">
                <a:solidFill>
                  <a:schemeClr val="tx2"/>
                </a:solidFill>
              </a:rPr>
              <a:t>Vostro figlio/figlia ad </a:t>
            </a:r>
            <a:r>
              <a:rPr lang="it-IT" sz="1200" kern="0" dirty="0">
                <a:solidFill>
                  <a:schemeClr val="tx2"/>
                </a:solidFill>
              </a:rPr>
              <a:t>una scuola bilingue?</a:t>
            </a:r>
          </a:p>
        </p:txBody>
      </p:sp>
      <p:sp>
        <p:nvSpPr>
          <p:cNvPr id="3" name="Rettangolo 2"/>
          <p:cNvSpPr/>
          <p:nvPr/>
        </p:nvSpPr>
        <p:spPr>
          <a:xfrm>
            <a:off x="925395" y="1737731"/>
            <a:ext cx="853244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l’opportunità a mio figlio/figlia di entrare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quanto prima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 contatto con una seconda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lingua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 mio figlio/figlia una maggiore apertura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mentale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far sperimentare a mio figlio/figlia una metodologia didattica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innovativa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ne hanno parlato bene altri genitori che hanno sperimentato il metodo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bilingue</a:t>
            </a:r>
          </a:p>
          <a:p>
            <a:pPr>
              <a:spcBef>
                <a:spcPct val="20000"/>
              </a:spcBef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Altro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……………………………………………………………………………………………………………………………………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637363" y="180973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637363" y="22417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637363" y="267383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37363" y="310588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637363" y="35379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267" y="4507107"/>
            <a:ext cx="4092042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8) Quanto</a:t>
            </a:r>
            <a:r>
              <a:rPr lang="it-IT" sz="1200" kern="0" dirty="0">
                <a:solidFill>
                  <a:schemeClr val="tx2"/>
                </a:solidFill>
              </a:rPr>
              <a:t>, secondo voi, l’uso costante </a:t>
            </a:r>
            <a:r>
              <a:rPr lang="it-IT" sz="1200" kern="0" dirty="0" smtClean="0">
                <a:solidFill>
                  <a:schemeClr val="tx2"/>
                </a:solidFill>
              </a:rPr>
              <a:t>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sistematico </a:t>
            </a:r>
            <a:r>
              <a:rPr lang="it-IT" sz="1200" kern="0" dirty="0">
                <a:solidFill>
                  <a:schemeClr val="tx2"/>
                </a:solidFill>
              </a:rPr>
              <a:t>dell’inglese nelle spiegazioni, </a:t>
            </a:r>
            <a:r>
              <a:rPr lang="it-IT" sz="1200" kern="0" dirty="0" smtClean="0">
                <a:solidFill>
                  <a:schemeClr val="tx2"/>
                </a:solidFill>
              </a:rPr>
              <a:t>nelle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</a:t>
            </a:r>
            <a:r>
              <a:rPr lang="it-IT" sz="1200" kern="0" dirty="0">
                <a:solidFill>
                  <a:schemeClr val="tx2"/>
                </a:solidFill>
              </a:rPr>
              <a:t>interrogazioni e nel linguaggio quotidiano </a:t>
            </a:r>
            <a:r>
              <a:rPr lang="it-IT" sz="1200" kern="0" dirty="0" smtClean="0">
                <a:solidFill>
                  <a:schemeClr val="tx2"/>
                </a:solidFill>
              </a:rPr>
              <a:t>facilita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l’acquisizione </a:t>
            </a:r>
            <a:r>
              <a:rPr lang="it-IT" sz="1200" kern="0" dirty="0">
                <a:solidFill>
                  <a:schemeClr val="tx2"/>
                </a:solidFill>
              </a:rPr>
              <a:t>della lingua inglese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9) Ritenete </a:t>
            </a:r>
            <a:r>
              <a:rPr lang="it-IT" sz="1200" kern="0" dirty="0">
                <a:solidFill>
                  <a:schemeClr val="tx2"/>
                </a:solidFill>
              </a:rPr>
              <a:t>valido il metodo di esposizione </a:t>
            </a:r>
            <a:r>
              <a:rPr lang="it-IT" sz="1200" kern="0" dirty="0" smtClean="0">
                <a:solidFill>
                  <a:schemeClr val="tx2"/>
                </a:solidFill>
              </a:rPr>
              <a:t>dei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bimbi </a:t>
            </a:r>
            <a:r>
              <a:rPr lang="it-IT" sz="1200" kern="0" dirty="0">
                <a:solidFill>
                  <a:schemeClr val="tx2"/>
                </a:solidFill>
              </a:rPr>
              <a:t>alla lingua inglese”per immersione</a:t>
            </a:r>
            <a:r>
              <a:rPr lang="it-IT" sz="1200" kern="0" dirty="0" smtClean="0">
                <a:solidFill>
                  <a:schemeClr val="tx2"/>
                </a:solidFill>
              </a:rPr>
              <a:t>”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adottato </a:t>
            </a:r>
            <a:r>
              <a:rPr lang="it-IT" sz="1200" kern="0" dirty="0">
                <a:solidFill>
                  <a:schemeClr val="tx2"/>
                </a:solidFill>
              </a:rPr>
              <a:t>da IPS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093747" y="4176639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245875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893947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974067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838163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4537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5389891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539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7183398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8198203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4537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389891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2539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183398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198203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20685" y="692330"/>
            <a:ext cx="2770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II: A CURA DEI GENITORI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8573975" y="738959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prima media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27711" y="1463923"/>
            <a:ext cx="3600400" cy="514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10) Pensate che  la percentuale di ore dedicate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alla didattica bilingue sia adeguata?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11) La lingua inglese è inserita in modo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costante nei compiti assegnati?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12) Ritiene validi i materiali didattici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somministrati per lo svolgimento del lavoro in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classe e a casa?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13)Vostro figlio/figlia mostra difficoltà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studio delle materie in lingua?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14) Incontrate difficoltà nel seguire vostro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figlio/figlia in queste materie?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15) Ritenete che la competenza nella lingua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inglese di vostro figlio/figlia sia migliorata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dall’inizio del percorso scolastico?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15818" y="1289713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67946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16018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96138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60234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758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611962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760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405469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20274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758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611962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760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405469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20274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976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33732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978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27239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42044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46976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33732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e 46"/>
          <p:cNvSpPr/>
          <p:nvPr/>
        </p:nvSpPr>
        <p:spPr>
          <a:xfrm>
            <a:off x="64978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7427239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e 48"/>
          <p:cNvSpPr/>
          <p:nvPr/>
        </p:nvSpPr>
        <p:spPr>
          <a:xfrm>
            <a:off x="8442044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46976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vale 50"/>
          <p:cNvSpPr/>
          <p:nvPr/>
        </p:nvSpPr>
        <p:spPr>
          <a:xfrm>
            <a:off x="5633732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Ovale 51"/>
          <p:cNvSpPr/>
          <p:nvPr/>
        </p:nvSpPr>
        <p:spPr>
          <a:xfrm>
            <a:off x="64978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e 52"/>
          <p:cNvSpPr/>
          <p:nvPr/>
        </p:nvSpPr>
        <p:spPr>
          <a:xfrm>
            <a:off x="7427239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8442044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47193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55502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65195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7449009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8463814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8573975" y="738959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prima media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2220685" y="692330"/>
            <a:ext cx="2770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II: A CURA DEI GENITORI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4302755" y="126359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54883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02955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83075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47171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627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598899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629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392406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07211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627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598899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629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392406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07211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845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20669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847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14176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28981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323528" y="133442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16) Registrate un feed-back nell’utilizzo della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lingua inglese al di fuori dell’attività curriculare?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17) Pensate </a:t>
            </a:r>
            <a:r>
              <a:rPr lang="it-IT" sz="1200" kern="0" dirty="0">
                <a:solidFill>
                  <a:schemeClr val="tx2"/>
                </a:solidFill>
              </a:rPr>
              <a:t>che con questo </a:t>
            </a:r>
            <a:r>
              <a:rPr lang="it-IT" sz="1200" kern="0" dirty="0" smtClean="0">
                <a:solidFill>
                  <a:schemeClr val="tx2"/>
                </a:solidFill>
              </a:rPr>
              <a:t>metodo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l’apprendimento </a:t>
            </a:r>
            <a:r>
              <a:rPr lang="it-IT" sz="1200" kern="0" dirty="0">
                <a:solidFill>
                  <a:schemeClr val="tx2"/>
                </a:solidFill>
              </a:rPr>
              <a:t>della lingua italiana </a:t>
            </a:r>
            <a:r>
              <a:rPr lang="it-IT" sz="1200" kern="0" dirty="0" smtClean="0">
                <a:solidFill>
                  <a:schemeClr val="tx2"/>
                </a:solidFill>
              </a:rPr>
              <a:t>venga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penalizzato?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18) Pensate </a:t>
            </a:r>
            <a:r>
              <a:rPr lang="it-IT" sz="1200" kern="0" dirty="0">
                <a:solidFill>
                  <a:schemeClr val="tx2"/>
                </a:solidFill>
              </a:rPr>
              <a:t>che l’apprendimento delle </a:t>
            </a:r>
            <a:r>
              <a:rPr lang="it-IT" sz="1200" kern="0" dirty="0" smtClean="0">
                <a:solidFill>
                  <a:schemeClr val="tx2"/>
                </a:solidFill>
              </a:rPr>
              <a:t>discipline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curricolari </a:t>
            </a:r>
            <a:r>
              <a:rPr lang="it-IT" sz="1200" kern="0" dirty="0">
                <a:solidFill>
                  <a:schemeClr val="tx2"/>
                </a:solidFill>
              </a:rPr>
              <a:t>cui viene applicato il metodo </a:t>
            </a:r>
            <a:r>
              <a:rPr lang="it-IT" sz="1200" kern="0" dirty="0" smtClean="0">
                <a:solidFill>
                  <a:schemeClr val="tx2"/>
                </a:solidFill>
              </a:rPr>
              <a:t>bilingue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venga </a:t>
            </a:r>
            <a:r>
              <a:rPr lang="it-IT" sz="1200" kern="0" dirty="0">
                <a:solidFill>
                  <a:schemeClr val="tx2"/>
                </a:solidFill>
              </a:rPr>
              <a:t>penalizzato? </a:t>
            </a: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3853" y="4758946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326572" y="4454449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Inserite qui di seguito altri Suoi eventuali commenti:</a:t>
            </a:r>
          </a:p>
          <a:p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8573975" y="738959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prima media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2220685" y="692330"/>
            <a:ext cx="27703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II: A CURA DEI GENITORI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1276" y="1631482"/>
            <a:ext cx="3744416" cy="4293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Gli insegnanti utilizzano costantemente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l‘Inglese durante le lezioni dedicate alle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tematiche bilingue?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2) Gli insegnanti motivano gli studenti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nell’utilizzo del doppio registro?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Quanto sei soddisfatto degli strumenti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multimediali utilizzati nel bilingue?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Le tematiche affrontate durante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l’insegnamento bilingue sono interessanti 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motivanti?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5) Esse sono adatte al tuo livello di competenza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della lingua inglese?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302755" y="125052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454883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02955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183075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047171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4662795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5598899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6462995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7379343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8407211" y="18047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4662795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vale 14"/>
          <p:cNvSpPr/>
          <p:nvPr/>
        </p:nvSpPr>
        <p:spPr>
          <a:xfrm>
            <a:off x="5598899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6462995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7379343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8407211" y="340739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4662795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5598899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6462995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7379343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8407211" y="265514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4671502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5607606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6471702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7388050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8415918" y="41125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4671502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7606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6471702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7388050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8415918" y="482690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2220685" y="69233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III: A CURA DEGLI STUDENTI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Studenti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8573975" y="738959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prima media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653" y="1266141"/>
            <a:ext cx="3744416" cy="13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lvl="0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L’applicazione del metodo bilingue alla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trattazione di queste tematiche ti aiuta 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migliorare il tuo livello di inglese?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302755" y="125052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454883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102955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183075" y="123949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047171" y="123949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4662795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5598899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6462995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7379343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8407211" y="188313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323852" y="3348143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40" name="CasellaDiTesto 39"/>
          <p:cNvSpPr txBox="1"/>
          <p:nvPr/>
        </p:nvSpPr>
        <p:spPr>
          <a:xfrm>
            <a:off x="326571" y="3095898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Inserisci qui di seguito altri tuoi eventuali commenti:</a:t>
            </a:r>
          </a:p>
          <a:p>
            <a:endParaRPr lang="it-IT" dirty="0"/>
          </a:p>
        </p:txBody>
      </p:sp>
      <p:sp>
        <p:nvSpPr>
          <p:cNvPr id="41" name="CasellaDiTesto 40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2264827" y="70865"/>
            <a:ext cx="275886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Studenti Secondaria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8573975" y="738959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prima media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220685" y="69233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III: A CURA DEGLI STUDENTI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Value proposi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690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6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7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69640</TotalTime>
  <Words>583</Words>
  <Application>Microsoft Office PowerPoint</Application>
  <PresentationFormat>A4 (21x29,7 cm)</PresentationFormat>
  <Paragraphs>175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20</vt:i4>
      </vt:variant>
      <vt:variant>
        <vt:lpstr>Titoli diapositive</vt:lpstr>
      </vt:variant>
      <vt:variant>
        <vt:i4>7</vt:i4>
      </vt:variant>
    </vt:vector>
  </HeadingPairs>
  <TitlesOfParts>
    <vt:vector size="27" baseType="lpstr">
      <vt:lpstr>Struttura predefinita</vt:lpstr>
      <vt:lpstr>1_Proiezione_Deloitte</vt:lpstr>
      <vt:lpstr>1_Struttura predefinita</vt:lpstr>
      <vt:lpstr>2_Proiezione_Deloitte</vt:lpstr>
      <vt:lpstr>2_Struttura predefinita</vt:lpstr>
      <vt:lpstr>12_Proiezione_Deloitte</vt:lpstr>
      <vt:lpstr>3_Proiezione_Deloitte</vt:lpstr>
      <vt:lpstr>4_Proiezione_Deloitte</vt:lpstr>
      <vt:lpstr>10_Struttura predefinita</vt:lpstr>
      <vt:lpstr>11_Struttura predefinita</vt:lpstr>
      <vt:lpstr>12_Struttura predefinita</vt:lpstr>
      <vt:lpstr>13_Struttura predefinita</vt:lpstr>
      <vt:lpstr>14_Struttura predefinita</vt:lpstr>
      <vt:lpstr>5_Proiezione_Deloitte</vt:lpstr>
      <vt:lpstr>15_Struttura predefinita</vt:lpstr>
      <vt:lpstr>Value proposition</vt:lpstr>
      <vt:lpstr>16_Struttura predefinita</vt:lpstr>
      <vt:lpstr>6_Proiezione_Deloitte</vt:lpstr>
      <vt:lpstr>7_Proiezione_Deloitte</vt:lpstr>
      <vt:lpstr>8_Proiezione_Deloitte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Banca Unica</dc:title>
  <dc:creator>a.poerio@popolarebari.it</dc:creator>
  <cp:lastModifiedBy>bb02037</cp:lastModifiedBy>
  <cp:revision>4141</cp:revision>
  <cp:lastPrinted>2016-04-05T18:58:56Z</cp:lastPrinted>
  <dcterms:created xsi:type="dcterms:W3CDTF">2010-12-20T09:52:00Z</dcterms:created>
  <dcterms:modified xsi:type="dcterms:W3CDTF">2016-04-21T19:16:29Z</dcterms:modified>
</cp:coreProperties>
</file>